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0" r:id="rId1"/>
  </p:sldMasterIdLst>
  <p:notesMasterIdLst>
    <p:notesMasterId r:id="rId46"/>
  </p:notesMasterIdLst>
  <p:sldIdLst>
    <p:sldId id="496" r:id="rId2"/>
    <p:sldId id="393" r:id="rId3"/>
    <p:sldId id="394" r:id="rId4"/>
    <p:sldId id="395" r:id="rId5"/>
    <p:sldId id="396" r:id="rId6"/>
    <p:sldId id="397" r:id="rId7"/>
    <p:sldId id="398" r:id="rId8"/>
    <p:sldId id="399" r:id="rId9"/>
    <p:sldId id="400" r:id="rId10"/>
    <p:sldId id="402" r:id="rId11"/>
    <p:sldId id="403" r:id="rId12"/>
    <p:sldId id="529" r:id="rId13"/>
    <p:sldId id="404" r:id="rId14"/>
    <p:sldId id="497" r:id="rId15"/>
    <p:sldId id="405" r:id="rId16"/>
    <p:sldId id="419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95" r:id="rId28"/>
    <p:sldId id="498" r:id="rId29"/>
    <p:sldId id="416" r:id="rId30"/>
    <p:sldId id="417" r:id="rId31"/>
    <p:sldId id="418" r:id="rId32"/>
    <p:sldId id="514" r:id="rId33"/>
    <p:sldId id="515" r:id="rId34"/>
    <p:sldId id="517" r:id="rId35"/>
    <p:sldId id="518" r:id="rId36"/>
    <p:sldId id="519" r:id="rId37"/>
    <p:sldId id="521" r:id="rId38"/>
    <p:sldId id="520" r:id="rId39"/>
    <p:sldId id="522" r:id="rId40"/>
    <p:sldId id="523" r:id="rId41"/>
    <p:sldId id="525" r:id="rId42"/>
    <p:sldId id="526" r:id="rId43"/>
    <p:sldId id="527" r:id="rId44"/>
    <p:sldId id="528" r:id="rId4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4" autoAdjust="0"/>
    <p:restoredTop sz="83309" autoAdjust="0"/>
  </p:normalViewPr>
  <p:slideViewPr>
    <p:cSldViewPr>
      <p:cViewPr varScale="1">
        <p:scale>
          <a:sx n="62" d="100"/>
          <a:sy n="62" d="100"/>
        </p:scale>
        <p:origin x="165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0593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 err="1" smtClean="0"/>
              <a:t>Kính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hội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, </a:t>
            </a:r>
            <a:r>
              <a:rPr lang="vi-VN" dirty="0" smtClean="0"/>
              <a:t>tôi xin trình bày </a:t>
            </a:r>
            <a:r>
              <a:rPr lang="en-US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vi-VN" dirty="0" smtClean="0"/>
              <a:t>quản lý bện</a:t>
            </a:r>
            <a:r>
              <a:rPr lang="vi-VN" baseline="0" dirty="0" smtClean="0"/>
              <a:t>h nhân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smtClean="0"/>
              <a:t> </a:t>
            </a:r>
            <a:r>
              <a:rPr lang="vi-VN" baseline="0" smtClean="0"/>
              <a:t>trong </a:t>
            </a:r>
            <a:r>
              <a:rPr lang="vi-VN" baseline="0" dirty="0" smtClean="0"/>
              <a:t>hệ thống. Qua quá trình nghiên cứu thực tế, chúng tôi đã đưa ra giải pháp quản lý hồ sơ bệnh nhân thông qua thực thể Medical Record – đại diện cho một đợt trị liệu của bệnh nhân.</a:t>
            </a:r>
            <a:endParaRPr lang="vi-VN" dirty="0" smtClean="0"/>
          </a:p>
        </p:txBody>
      </p:sp>
    </p:spTree>
    <p:extLst>
      <p:ext uri="{BB962C8B-B14F-4D97-AF65-F5344CB8AC3E}">
        <p14:creationId xmlns:p14="http://schemas.microsoft.com/office/powerpoint/2010/main" val="3071530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/>
              <a:t>Để</a:t>
            </a:r>
            <a:r>
              <a:rPr lang="en" baseline="0" dirty="0" smtClean="0"/>
              <a:t> tiếp tục tôi xin trình bày về thực thể Appointment.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5434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niệm</a:t>
            </a:r>
            <a:r>
              <a:rPr lang="en-US" baseline="0" dirty="0" smtClean="0"/>
              <a:t> Appointment –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2349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đợt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MedicalRecord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1..*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12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. Cho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PreventionCheck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-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phì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FoodIngredient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-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Treatment,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xong</a:t>
            </a:r>
            <a:r>
              <a:rPr lang="en-US" baseline="0" dirty="0" smtClean="0"/>
              <a:t>. Do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phì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gợi</a:t>
            </a:r>
            <a:r>
              <a:rPr lang="en-US" baseline="0" dirty="0" smtClean="0"/>
              <a:t> ý,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dục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49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406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Sau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04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Medical Record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), </a:t>
            </a:r>
            <a:br>
              <a:rPr lang="en-US" baseline="0" dirty="0" smtClean="0"/>
            </a:br>
            <a:r>
              <a:rPr lang="en-US" baseline="0" dirty="0" smtClean="0"/>
              <a:t>1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Awaiting to </a:t>
            </a:r>
            <a:r>
              <a:rPr lang="en-US" baseline="0" dirty="0" err="1" smtClean="0"/>
              <a:t>examming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185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Finished.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68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hẹn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1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Entry.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70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hẹn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hẹn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…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Awaiting to </a:t>
            </a:r>
            <a:r>
              <a:rPr lang="en-US" baseline="0" dirty="0" err="1" smtClean="0"/>
              <a:t>examming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75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>
                <a:solidFill>
                  <a:schemeClr val="dk1"/>
                </a:solidFill>
              </a:rPr>
              <a:t>1</a:t>
            </a:r>
            <a:r>
              <a:rPr lang="en" baseline="0" dirty="0" smtClean="0">
                <a:solidFill>
                  <a:schemeClr val="dk1"/>
                </a:solidFill>
              </a:rPr>
              <a:t> Medical Record sẽ có thông tin chính bao gồm ngày bắt đầu, kết thúc, trạng thái.</a:t>
            </a:r>
            <a:endParaRPr lang="en" dirty="0" smtClean="0">
              <a:solidFill>
                <a:schemeClr val="dk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3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Sau </a:t>
            </a:r>
            <a:r>
              <a:rPr lang="en-US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Finised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Cứ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khỏi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29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Appointment.</a:t>
            </a:r>
            <a:endParaRPr lang="en-US" dirty="0" smtClean="0"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 smtClean="0"/>
              <a:t>Sau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.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58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demo </a:t>
            </a:r>
            <a:r>
              <a:rPr lang="en-US" baseline="0" dirty="0" err="1" smtClean="0"/>
              <a:t>tình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béo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phì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phép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----</a:t>
            </a:r>
          </a:p>
          <a:p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dưỡng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----</a:t>
            </a:r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39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/>
              <a:t>Để</a:t>
            </a:r>
            <a:r>
              <a:rPr lang="en" baseline="0" dirty="0" smtClean="0"/>
              <a:t> tiếp tục tôi xin trình bày về thực thể Appointment.</a:t>
            </a:r>
          </a:p>
        </p:txBody>
      </p:sp>
    </p:spTree>
    <p:extLst>
      <p:ext uri="{BB962C8B-B14F-4D97-AF65-F5344CB8AC3E}">
        <p14:creationId xmlns:p14="http://schemas.microsoft.com/office/powerpoint/2010/main" val="593265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0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Regimen.</a:t>
            </a:r>
            <a:br>
              <a:rPr lang="en-US" baseline="0" dirty="0" smtClean="0"/>
            </a:br>
            <a:r>
              <a:rPr lang="en-US" baseline="0" dirty="0" smtClean="0"/>
              <a:t>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sư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cứu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rãi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nơi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riêng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trò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trưởng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khoa</a:t>
            </a:r>
            <a:r>
              <a:rPr lang="en-US" baseline="0" dirty="0" smtClean="0"/>
              <a:t> – Doctor Manager </a:t>
            </a:r>
            <a:r>
              <a:rPr lang="en-US" baseline="0" dirty="0" err="1" smtClean="0"/>
              <a:t>chịu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nhiệm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26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chia 1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Phase.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smtClean="0"/>
              <a:t>-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41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luyện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Food, Medicine, Treatment.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Treatment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.</a:t>
            </a:r>
            <a:br>
              <a:rPr lang="en-US" baseline="0" dirty="0" smtClean="0"/>
            </a:b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Food, Medicine, Treatment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phỏng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mức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452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Dựa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Regimen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suggest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667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suggest </a:t>
            </a:r>
            <a:r>
              <a:rPr lang="en-US" baseline="0" dirty="0" err="1" smtClean="0"/>
              <a:t>kèm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database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MedicalRecord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47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2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 smtClean="0">
                <a:solidFill>
                  <a:schemeClr val="dk1"/>
                </a:solidFill>
              </a:rPr>
              <a:t>Những</a:t>
            </a:r>
            <a:r>
              <a:rPr lang="en" baseline="0" dirty="0" smtClean="0">
                <a:solidFill>
                  <a:schemeClr val="dk1"/>
                </a:solidFill>
              </a:rPr>
              <a:t> thông tin liên quan đến 1 Medical Record bao gồm:</a:t>
            </a:r>
          </a:p>
          <a:p>
            <a:pPr marL="400050" lvl="0" indent="-171450" rtl="0">
              <a:lnSpc>
                <a:spcPct val="115000"/>
              </a:lnSpc>
              <a:spcBef>
                <a:spcPts val="0"/>
              </a:spcBef>
              <a:buFontTx/>
              <a:buChar char="-"/>
            </a:pPr>
            <a:r>
              <a:rPr lang="en" baseline="0" dirty="0" smtClean="0">
                <a:solidFill>
                  <a:schemeClr val="dk1"/>
                </a:solidFill>
              </a:rPr>
              <a:t>Thông tin bệnh nhân.</a:t>
            </a:r>
          </a:p>
          <a:p>
            <a:pPr marL="400050" lvl="0" indent="-171450" rtl="0">
              <a:lnSpc>
                <a:spcPct val="115000"/>
              </a:lnSpc>
              <a:spcBef>
                <a:spcPts val="0"/>
              </a:spcBef>
              <a:buFontTx/>
              <a:buChar char="-"/>
            </a:pPr>
            <a:r>
              <a:rPr lang="en" baseline="0" dirty="0" smtClean="0">
                <a:solidFill>
                  <a:schemeClr val="dk1"/>
                </a:solidFill>
              </a:rPr>
              <a:t>Thông tin bệnh được xác định.</a:t>
            </a:r>
          </a:p>
          <a:p>
            <a:pPr marL="400050" lvl="0" indent="-171450" rtl="0">
              <a:lnSpc>
                <a:spcPct val="115000"/>
              </a:lnSpc>
              <a:spcBef>
                <a:spcPts val="0"/>
              </a:spcBef>
              <a:buFontTx/>
              <a:buChar char="-"/>
            </a:pPr>
            <a:r>
              <a:rPr lang="en" baseline="0" dirty="0" smtClean="0">
                <a:solidFill>
                  <a:schemeClr val="dk1"/>
                </a:solidFill>
              </a:rPr>
              <a:t>Thông tin về các lần gặp mặt bác sĩ.</a:t>
            </a:r>
            <a:endParaRPr lang="en" dirty="0" smtClean="0">
              <a:solidFill>
                <a:schemeClr val="dk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2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Phase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numberOfDay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phaseOrder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23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05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suggest.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810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numberOfday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phaseOrder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phase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05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numberOfday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phaseOrder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phase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, </a:t>
            </a:r>
            <a:r>
              <a:rPr lang="en-US" baseline="0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379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tiếp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numberOfday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phaseOrder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phase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, </a:t>
            </a:r>
            <a:r>
              <a:rPr lang="en-US" baseline="0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bảng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khớp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44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ăn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thuốc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đoạn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767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suggest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trữ</a:t>
            </a:r>
            <a:r>
              <a:rPr lang="en-US" baseline="0" dirty="0" smtClean="0"/>
              <a:t>, 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thuộc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illness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MedicalRecord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1550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FAT-2,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FAT-1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suggest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phase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627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FAT-2, </a:t>
            </a:r>
            <a:r>
              <a:rPr lang="en-US" baseline="0" dirty="0" err="1" smtClean="0"/>
              <a:t>thay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FAT-1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suggest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phase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39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Sau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medical record. </a:t>
            </a:r>
            <a:br>
              <a:rPr lang="en-US" baseline="0" dirty="0" smtClean="0"/>
            </a:br>
            <a:r>
              <a:rPr lang="en-US" baseline="0" dirty="0" smtClean="0"/>
              <a:t>Ở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rằng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, 1 Medical Record </a:t>
            </a:r>
            <a:r>
              <a:rPr lang="en-US" baseline="0" dirty="0" err="1" smtClean="0"/>
              <a:t>đại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đợt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xét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nghiệm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dưỡng</a:t>
            </a:r>
            <a:r>
              <a:rPr lang="en-US" baseline="0" dirty="0" smtClean="0"/>
              <a:t> … 1 Medical record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“Awaiting to </a:t>
            </a:r>
            <a:r>
              <a:rPr lang="en-US" baseline="0" dirty="0" err="1" smtClean="0"/>
              <a:t>examming</a:t>
            </a:r>
            <a:r>
              <a:rPr lang="en-US" baseline="0" dirty="0" smtClean="0"/>
              <a:t>”.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244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bá</a:t>
            </a:r>
            <a:r>
              <a:rPr lang="en-US" baseline="0" dirty="0" err="1" smtClean="0"/>
              <a:t>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mắc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Medical Record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No illness,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9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Medical Record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“On Treating”.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tục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Treatment,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giúp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87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Sau </a:t>
            </a:r>
            <a:r>
              <a:rPr lang="en-US" dirty="0" err="1" smtClean="0"/>
              <a:t>cùng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Medical </a:t>
            </a:r>
            <a:r>
              <a:rPr lang="en-US" baseline="0" dirty="0" err="1" smtClean="0"/>
              <a:t>Recordd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Fnished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86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Trường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bệnh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cuối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chừng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MedicalRecord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thúc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On-Treating.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4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thuyết</a:t>
            </a:r>
            <a:r>
              <a:rPr lang="en-US" baseline="0" dirty="0" smtClean="0"/>
              <a:t> minh </a:t>
            </a:r>
            <a:r>
              <a:rPr lang="en-US" baseline="0" dirty="0" err="1" smtClean="0"/>
              <a:t>xong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chuyển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Medical Record.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5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2878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87888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256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1264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9203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2793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989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63656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38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84032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9095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12/11/2015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 smtClean="0">
                <a:solidFill>
                  <a:schemeClr val="dk2"/>
                </a:solidFill>
              </a:rPr>
              <a:t>‹#›</a:t>
            </a:fld>
            <a:endParaRPr lang="en"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14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8" name="Shape 58"/>
          <p:cNvSpPr txBox="1"/>
          <p:nvPr/>
        </p:nvSpPr>
        <p:spPr>
          <a:xfrm>
            <a:off x="0" y="2070900"/>
            <a:ext cx="9144000" cy="271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" sz="4800" b="1" dirty="0" smtClean="0">
                <a:solidFill>
                  <a:srgbClr val="00B050"/>
                </a:solidFill>
              </a:rPr>
              <a:t>Medical Record</a:t>
            </a:r>
            <a:endParaRPr lang="en" sz="4800" b="1" dirty="0">
              <a:solidFill>
                <a:schemeClr val="tx1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21482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324657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792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439243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7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0" y="1219201"/>
            <a:ext cx="9127210" cy="5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8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3557"/>
            <a:ext cx="9105490" cy="5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0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8" name="Shape 58"/>
          <p:cNvSpPr txBox="1"/>
          <p:nvPr/>
        </p:nvSpPr>
        <p:spPr>
          <a:xfrm>
            <a:off x="0" y="2070900"/>
            <a:ext cx="9144000" cy="271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" sz="4800" b="1" dirty="0" smtClean="0">
                <a:solidFill>
                  <a:srgbClr val="00B050"/>
                </a:solidFill>
              </a:rPr>
              <a:t>Appointment</a:t>
            </a:r>
            <a:endParaRPr lang="en" sz="4800" b="1" dirty="0">
              <a:solidFill>
                <a:schemeClr val="tx1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570626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05490" cy="1189972"/>
          </a:xfrm>
        </p:spPr>
        <p:txBody>
          <a:bodyPr/>
          <a:lstStyle/>
          <a:p>
            <a:r>
              <a:rPr lang="vi-VN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2209800" cy="2946400"/>
          </a:xfrm>
          <a:prstGeom prst="rect">
            <a:avLst/>
          </a:prstGeom>
        </p:spPr>
      </p:pic>
      <p:grpSp>
        <p:nvGrpSpPr>
          <p:cNvPr id="6" name="Shape 309"/>
          <p:cNvGrpSpPr/>
          <p:nvPr/>
        </p:nvGrpSpPr>
        <p:grpSpPr>
          <a:xfrm>
            <a:off x="4800600" y="2057400"/>
            <a:ext cx="1814399" cy="1383624"/>
            <a:chOff x="4336150" y="2394850"/>
            <a:chExt cx="1814399" cy="1383624"/>
          </a:xfrm>
        </p:grpSpPr>
        <p:sp>
          <p:nvSpPr>
            <p:cNvPr id="7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AppointmentDate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8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Appointment</a:t>
              </a:r>
              <a:endParaRPr lang="en" b="1" dirty="0"/>
            </a:p>
          </p:txBody>
        </p:sp>
      </p:grpSp>
      <p:sp>
        <p:nvSpPr>
          <p:cNvPr id="9" name="Shape 308"/>
          <p:cNvSpPr/>
          <p:nvPr/>
        </p:nvSpPr>
        <p:spPr>
          <a:xfrm>
            <a:off x="2888550" y="2420399"/>
            <a:ext cx="1461900" cy="489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2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0"/>
            <a:ext cx="2209800" cy="2946400"/>
          </a:xfrm>
          <a:prstGeom prst="rect">
            <a:avLst/>
          </a:prstGeom>
        </p:spPr>
      </p:pic>
      <p:grpSp>
        <p:nvGrpSpPr>
          <p:cNvPr id="6" name="Shape 309"/>
          <p:cNvGrpSpPr/>
          <p:nvPr/>
        </p:nvGrpSpPr>
        <p:grpSpPr>
          <a:xfrm>
            <a:off x="4800600" y="2057400"/>
            <a:ext cx="1814399" cy="1383624"/>
            <a:chOff x="4336150" y="2394850"/>
            <a:chExt cx="1814399" cy="1383624"/>
          </a:xfrm>
        </p:grpSpPr>
        <p:sp>
          <p:nvSpPr>
            <p:cNvPr id="7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AppointmentDate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8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Appointment</a:t>
              </a:r>
              <a:endParaRPr lang="en" b="1" dirty="0"/>
            </a:p>
          </p:txBody>
        </p:sp>
      </p:grpSp>
      <p:sp>
        <p:nvSpPr>
          <p:cNvPr id="9" name="Shape 308"/>
          <p:cNvSpPr/>
          <p:nvPr/>
        </p:nvSpPr>
        <p:spPr>
          <a:xfrm>
            <a:off x="2888550" y="2420399"/>
            <a:ext cx="1461900" cy="489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309"/>
          <p:cNvGrpSpPr/>
          <p:nvPr/>
        </p:nvGrpSpPr>
        <p:grpSpPr>
          <a:xfrm>
            <a:off x="4800600" y="4949510"/>
            <a:ext cx="1814399" cy="1383624"/>
            <a:chOff x="4336150" y="2394850"/>
            <a:chExt cx="1814399" cy="1383624"/>
          </a:xfrm>
        </p:grpSpPr>
        <p:sp>
          <p:nvSpPr>
            <p:cNvPr id="12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3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MedicalRecord</a:t>
              </a:r>
              <a:endParaRPr lang="en" b="1" dirty="0"/>
            </a:p>
          </p:txBody>
        </p:sp>
      </p:grpSp>
      <p:cxnSp>
        <p:nvCxnSpPr>
          <p:cNvPr id="15" name="Straight Connector 14"/>
          <p:cNvCxnSpPr>
            <a:stCxn id="7" idx="2"/>
            <a:endCxn id="13" idx="0"/>
          </p:cNvCxnSpPr>
          <p:nvPr/>
        </p:nvCxnSpPr>
        <p:spPr>
          <a:xfrm>
            <a:off x="5707800" y="3441024"/>
            <a:ext cx="0" cy="150848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Shape 343"/>
          <p:cNvSpPr txBox="1">
            <a:spLocks noGrp="1"/>
          </p:cNvSpPr>
          <p:nvPr>
            <p:ph type="body" idx="1"/>
          </p:nvPr>
        </p:nvSpPr>
        <p:spPr>
          <a:xfrm>
            <a:off x="5894699" y="3429000"/>
            <a:ext cx="1170449" cy="6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1...*</a:t>
            </a:r>
            <a:endParaRPr lang="e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343"/>
          <p:cNvSpPr txBox="1">
            <a:spLocks/>
          </p:cNvSpPr>
          <p:nvPr/>
        </p:nvSpPr>
        <p:spPr>
          <a:xfrm>
            <a:off x="5791200" y="4419600"/>
            <a:ext cx="533400" cy="60960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"/>
            <a:ext cx="9105490" cy="118997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5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700847"/>
            <a:ext cx="2224088" cy="2965451"/>
          </a:xfrm>
          <a:prstGeom prst="rect">
            <a:avLst/>
          </a:prstGeom>
        </p:spPr>
      </p:pic>
      <p:grpSp>
        <p:nvGrpSpPr>
          <p:cNvPr id="7" name="Shape 309"/>
          <p:cNvGrpSpPr/>
          <p:nvPr/>
        </p:nvGrpSpPr>
        <p:grpSpPr>
          <a:xfrm>
            <a:off x="4953000" y="2133600"/>
            <a:ext cx="1814399" cy="1383624"/>
            <a:chOff x="4336150" y="2394850"/>
            <a:chExt cx="1814399" cy="1383624"/>
          </a:xfrm>
        </p:grpSpPr>
        <p:sp>
          <p:nvSpPr>
            <p:cNvPr id="8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AppointmentDate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9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Appointment</a:t>
              </a:r>
              <a:endParaRPr lang="en" b="1" dirty="0"/>
            </a:p>
          </p:txBody>
        </p:sp>
      </p:grpSp>
      <p:sp>
        <p:nvSpPr>
          <p:cNvPr id="10" name="Shape 308"/>
          <p:cNvSpPr/>
          <p:nvPr/>
        </p:nvSpPr>
        <p:spPr>
          <a:xfrm>
            <a:off x="2737856" y="2423400"/>
            <a:ext cx="1461900" cy="489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1" name="Shape 309"/>
          <p:cNvGrpSpPr/>
          <p:nvPr/>
        </p:nvGrpSpPr>
        <p:grpSpPr>
          <a:xfrm>
            <a:off x="1828800" y="4949508"/>
            <a:ext cx="1814399" cy="1383624"/>
            <a:chOff x="4336150" y="2394850"/>
            <a:chExt cx="1814399" cy="1383624"/>
          </a:xfrm>
        </p:grpSpPr>
        <p:sp>
          <p:nvSpPr>
            <p:cNvPr id="12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H</a:t>
              </a:r>
              <a:r>
                <a:rPr lang="en" dirty="0" smtClean="0"/>
                <a:t>eight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W</a:t>
              </a:r>
              <a:r>
                <a:rPr lang="en" dirty="0" smtClean="0"/>
                <a:t>eight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B</a:t>
              </a:r>
              <a:r>
                <a:rPr lang="en" dirty="0" smtClean="0"/>
                <a:t>loodpressure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…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3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PreventionCheck</a:t>
              </a:r>
              <a:endParaRPr lang="en" b="1" dirty="0"/>
            </a:p>
          </p:txBody>
        </p:sp>
      </p:grpSp>
      <p:cxnSp>
        <p:nvCxnSpPr>
          <p:cNvPr id="14" name="Straight Connector 13"/>
          <p:cNvCxnSpPr>
            <a:stCxn id="8" idx="1"/>
            <a:endCxn id="13" idx="0"/>
          </p:cNvCxnSpPr>
          <p:nvPr/>
        </p:nvCxnSpPr>
        <p:spPr>
          <a:xfrm flipH="1">
            <a:off x="2736000" y="2982475"/>
            <a:ext cx="2217000" cy="19670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5" name="Shape 309"/>
          <p:cNvGrpSpPr/>
          <p:nvPr/>
        </p:nvGrpSpPr>
        <p:grpSpPr>
          <a:xfrm>
            <a:off x="4285595" y="4941253"/>
            <a:ext cx="1814399" cy="1383624"/>
            <a:chOff x="4336150" y="2394850"/>
            <a:chExt cx="1814399" cy="1383624"/>
          </a:xfrm>
        </p:grpSpPr>
        <p:sp>
          <p:nvSpPr>
            <p:cNvPr id="16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err="1" smtClean="0"/>
                <a:t>VitaminB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-US" dirty="0" err="1" smtClean="0"/>
                <a:t>VitaminC</a:t>
              </a:r>
              <a:endParaRPr lang="en" dirty="0" smtClean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…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7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FoodIngredient</a:t>
              </a:r>
              <a:endParaRPr lang="en" b="1" dirty="0"/>
            </a:p>
          </p:txBody>
        </p:sp>
      </p:grpSp>
      <p:grpSp>
        <p:nvGrpSpPr>
          <p:cNvPr id="18" name="Shape 309"/>
          <p:cNvGrpSpPr/>
          <p:nvPr/>
        </p:nvGrpSpPr>
        <p:grpSpPr>
          <a:xfrm>
            <a:off x="6872401" y="4949508"/>
            <a:ext cx="1814399" cy="1383624"/>
            <a:chOff x="4336150" y="2394850"/>
            <a:chExt cx="1814399" cy="1383624"/>
          </a:xfrm>
        </p:grpSpPr>
        <p:sp>
          <p:nvSpPr>
            <p:cNvPr id="19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Advice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r>
                <a:rPr lang="en" dirty="0" smtClean="0"/>
                <a:t>FromDate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dirty="0" smtClean="0"/>
                <a:t>ToDate</a:t>
              </a:r>
              <a:endParaRPr lang="en" dirty="0"/>
            </a:p>
          </p:txBody>
        </p:sp>
        <p:sp>
          <p:nvSpPr>
            <p:cNvPr id="20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Treatment</a:t>
              </a:r>
              <a:endParaRPr lang="en" b="1" dirty="0"/>
            </a:p>
          </p:txBody>
        </p:sp>
      </p:grpSp>
      <p:cxnSp>
        <p:nvCxnSpPr>
          <p:cNvPr id="21" name="Straight Connector 20"/>
          <p:cNvCxnSpPr>
            <a:stCxn id="8" idx="2"/>
            <a:endCxn id="17" idx="0"/>
          </p:cNvCxnSpPr>
          <p:nvPr/>
        </p:nvCxnSpPr>
        <p:spPr>
          <a:xfrm flipH="1">
            <a:off x="5192795" y="3517224"/>
            <a:ext cx="667405" cy="14240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3"/>
            <a:endCxn id="20" idx="0"/>
          </p:cNvCxnSpPr>
          <p:nvPr/>
        </p:nvCxnSpPr>
        <p:spPr>
          <a:xfrm>
            <a:off x="6767399" y="2982475"/>
            <a:ext cx="1012202" cy="19670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Shape 343"/>
          <p:cNvSpPr txBox="1"/>
          <p:nvPr/>
        </p:nvSpPr>
        <p:spPr>
          <a:xfrm>
            <a:off x="6982436" y="2624673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4" name="Shape 341"/>
          <p:cNvSpPr txBox="1"/>
          <p:nvPr/>
        </p:nvSpPr>
        <p:spPr>
          <a:xfrm>
            <a:off x="7792010" y="4424811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sp>
        <p:nvSpPr>
          <p:cNvPr id="25" name="Shape 343"/>
          <p:cNvSpPr txBox="1"/>
          <p:nvPr/>
        </p:nvSpPr>
        <p:spPr>
          <a:xfrm>
            <a:off x="4318013" y="284431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6" name="Shape 343"/>
          <p:cNvSpPr txBox="1"/>
          <p:nvPr/>
        </p:nvSpPr>
        <p:spPr>
          <a:xfrm>
            <a:off x="5867400" y="358140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7" name="Shape 341"/>
          <p:cNvSpPr txBox="1"/>
          <p:nvPr/>
        </p:nvSpPr>
        <p:spPr>
          <a:xfrm>
            <a:off x="5366100" y="44196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sp>
        <p:nvSpPr>
          <p:cNvPr id="28" name="Shape 341"/>
          <p:cNvSpPr txBox="1"/>
          <p:nvPr/>
        </p:nvSpPr>
        <p:spPr>
          <a:xfrm>
            <a:off x="3080100" y="44196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0" y="1"/>
            <a:ext cx="9105490" cy="118997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90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Entry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(Lịch hẹn)</a:t>
            </a:r>
            <a:endParaRPr lang="en" sz="1800" b="1" dirty="0"/>
          </a:p>
        </p:txBody>
      </p:sp>
      <p:sp>
        <p:nvSpPr>
          <p:cNvPr id="7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Doctor set up an entry appointment for examming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"/>
            <a:ext cx="9105490" cy="118997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5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Entry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3124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(Lịch hẹn)</a:t>
            </a:r>
            <a:endParaRPr lang="en" sz="1800" b="1" dirty="0"/>
          </a:p>
        </p:txBody>
      </p:sp>
      <p:sp>
        <p:nvSpPr>
          <p:cNvPr id="8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Doctor set up an entry appointment for examming</a:t>
            </a:r>
          </a:p>
        </p:txBody>
      </p:sp>
      <p:sp>
        <p:nvSpPr>
          <p:cNvPr id="9" name="Shape 440"/>
          <p:cNvSpPr txBox="1"/>
          <p:nvPr/>
        </p:nvSpPr>
        <p:spPr>
          <a:xfrm>
            <a:off x="2667000" y="3238201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10" name="Shape 434"/>
          <p:cNvSpPr txBox="1"/>
          <p:nvPr/>
        </p:nvSpPr>
        <p:spPr>
          <a:xfrm>
            <a:off x="4800600" y="32766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Patient goes to clinic, register service</a:t>
            </a:r>
            <a:endParaRPr lang="en" sz="18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1"/>
            <a:ext cx="9105490" cy="118997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9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5" name="Shape 308"/>
          <p:cNvSpPr/>
          <p:nvPr/>
        </p:nvSpPr>
        <p:spPr>
          <a:xfrm>
            <a:off x="2598864" y="2513652"/>
            <a:ext cx="1461900" cy="489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Shape 309"/>
          <p:cNvGrpSpPr/>
          <p:nvPr/>
        </p:nvGrpSpPr>
        <p:grpSpPr>
          <a:xfrm>
            <a:off x="4971806" y="2010448"/>
            <a:ext cx="1814399" cy="1383624"/>
            <a:chOff x="4336150" y="2394850"/>
            <a:chExt cx="1814399" cy="1383624"/>
          </a:xfrm>
        </p:grpSpPr>
        <p:sp>
          <p:nvSpPr>
            <p:cNvPr id="7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StartTime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EndTime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8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MedicalRecord</a:t>
              </a:r>
              <a:endParaRPr lang="en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89952"/>
            <a:ext cx="1970399" cy="262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158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Entry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3124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4800" y="4252500"/>
            <a:ext cx="2209800" cy="7620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Finished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(Lịch hẹn)</a:t>
            </a:r>
            <a:endParaRPr lang="en" sz="1800" b="1" dirty="0"/>
          </a:p>
        </p:txBody>
      </p:sp>
      <p:sp>
        <p:nvSpPr>
          <p:cNvPr id="9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Doctor set up an entry appointment for examming</a:t>
            </a:r>
          </a:p>
        </p:txBody>
      </p:sp>
      <p:sp>
        <p:nvSpPr>
          <p:cNvPr id="10" name="Shape 440"/>
          <p:cNvSpPr txBox="1"/>
          <p:nvPr/>
        </p:nvSpPr>
        <p:spPr>
          <a:xfrm>
            <a:off x="2667000" y="3238201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11" name="Shape 440"/>
          <p:cNvSpPr txBox="1"/>
          <p:nvPr/>
        </p:nvSpPr>
        <p:spPr>
          <a:xfrm>
            <a:off x="2667000" y="43434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(Khám xong)</a:t>
            </a:r>
            <a:endParaRPr lang="en" sz="1800" b="1" dirty="0"/>
          </a:p>
        </p:txBody>
      </p:sp>
      <p:sp>
        <p:nvSpPr>
          <p:cNvPr id="12" name="Shape 434"/>
          <p:cNvSpPr txBox="1"/>
          <p:nvPr/>
        </p:nvSpPr>
        <p:spPr>
          <a:xfrm>
            <a:off x="4800600" y="32766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Patient goes to clinic, register service</a:t>
            </a:r>
            <a:endParaRPr lang="en" sz="1800" dirty="0"/>
          </a:p>
        </p:txBody>
      </p:sp>
      <p:sp>
        <p:nvSpPr>
          <p:cNvPr id="13" name="Shape 434"/>
          <p:cNvSpPr txBox="1"/>
          <p:nvPr/>
        </p:nvSpPr>
        <p:spPr>
          <a:xfrm>
            <a:off x="4845001" y="43434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Doctor maked prescription done.</a:t>
            </a:r>
            <a:endParaRPr lang="en" sz="1800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1"/>
            <a:ext cx="9105490" cy="118997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4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3" y="1600200"/>
            <a:ext cx="8485714" cy="483809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18997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5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84909"/>
            <a:ext cx="8066667" cy="419047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18997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07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0" y="1981200"/>
            <a:ext cx="8276190" cy="405714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18997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8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98" y="2133600"/>
            <a:ext cx="9144000" cy="387899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18997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28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946997"/>
            <a:ext cx="9144000" cy="385677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18997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8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7458"/>
            <a:ext cx="9144000" cy="41758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189972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Appointment</a:t>
            </a:r>
            <a:endParaRPr lang="vi-VN" b="1" dirty="0">
              <a:solidFill>
                <a:srgbClr val="00B05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31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Scenario: </a:t>
            </a:r>
            <a:r>
              <a:rPr lang="en-US" dirty="0" smtClean="0"/>
              <a:t>Patient </a:t>
            </a:r>
            <a:r>
              <a:rPr lang="en-US" dirty="0" err="1" smtClean="0"/>
              <a:t>Quy</a:t>
            </a:r>
            <a:r>
              <a:rPr lang="en-US" dirty="0" smtClean="0"/>
              <a:t> goes to hospital for registering medical examination.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kern="0" dirty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Demonstration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64" y="3717959"/>
            <a:ext cx="1943100" cy="1943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1334" y="5723153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Quy</a:t>
            </a:r>
            <a:endParaRPr lang="en-US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343110"/>
            <a:ext cx="2590800" cy="25908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2858544" y="4177676"/>
            <a:ext cx="2383236" cy="921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27452" y="5786489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Hospital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805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8" name="Shape 58"/>
          <p:cNvSpPr txBox="1"/>
          <p:nvPr/>
        </p:nvSpPr>
        <p:spPr>
          <a:xfrm>
            <a:off x="0" y="2070900"/>
            <a:ext cx="9144000" cy="271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" sz="4800" b="1" dirty="0" smtClean="0">
                <a:solidFill>
                  <a:srgbClr val="00B050"/>
                </a:solidFill>
              </a:rPr>
              <a:t>Regimen</a:t>
            </a:r>
            <a:endParaRPr lang="en" sz="4800" b="1" dirty="0">
              <a:solidFill>
                <a:schemeClr val="tx1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916920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05490" cy="1217058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5" name="Shape 309"/>
          <p:cNvGrpSpPr/>
          <p:nvPr/>
        </p:nvGrpSpPr>
        <p:grpSpPr>
          <a:xfrm>
            <a:off x="392847" y="1952498"/>
            <a:ext cx="1814399" cy="1383624"/>
            <a:chOff x="4336150" y="2394850"/>
            <a:chExt cx="1814399" cy="1383624"/>
          </a:xfrm>
        </p:grpSpPr>
        <p:sp>
          <p:nvSpPr>
            <p:cNvPr id="6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D</a:t>
              </a:r>
              <a:r>
                <a:rPr lang="en" dirty="0" smtClean="0"/>
                <a:t>escription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7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Illness</a:t>
              </a:r>
              <a:endParaRPr lang="en" b="1" dirty="0"/>
            </a:p>
          </p:txBody>
        </p:sp>
      </p:grpSp>
      <p:grpSp>
        <p:nvGrpSpPr>
          <p:cNvPr id="8" name="Shape 309"/>
          <p:cNvGrpSpPr/>
          <p:nvPr/>
        </p:nvGrpSpPr>
        <p:grpSpPr>
          <a:xfrm>
            <a:off x="392848" y="4738936"/>
            <a:ext cx="1814399" cy="1383624"/>
            <a:chOff x="4336150" y="2394850"/>
            <a:chExt cx="1814399" cy="1383624"/>
          </a:xfrm>
        </p:grpSpPr>
        <p:sp>
          <p:nvSpPr>
            <p:cNvPr id="9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endParaRPr lang="en" dirty="0" smtClean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0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Regimen</a:t>
              </a:r>
              <a:endParaRPr lang="en" b="1" dirty="0"/>
            </a:p>
          </p:txBody>
        </p:sp>
      </p:grpSp>
      <p:cxnSp>
        <p:nvCxnSpPr>
          <p:cNvPr id="11" name="Straight Connector 10"/>
          <p:cNvCxnSpPr>
            <a:stCxn id="6" idx="2"/>
            <a:endCxn id="10" idx="0"/>
          </p:cNvCxnSpPr>
          <p:nvPr/>
        </p:nvCxnSpPr>
        <p:spPr>
          <a:xfrm>
            <a:off x="1300047" y="3336122"/>
            <a:ext cx="1" cy="140281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Shape 343"/>
          <p:cNvSpPr txBox="1"/>
          <p:nvPr/>
        </p:nvSpPr>
        <p:spPr>
          <a:xfrm>
            <a:off x="1451401" y="336120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13" name="Shape 341"/>
          <p:cNvSpPr txBox="1"/>
          <p:nvPr/>
        </p:nvSpPr>
        <p:spPr>
          <a:xfrm>
            <a:off x="1374409" y="4154958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413941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5" name="Shape 308"/>
          <p:cNvSpPr/>
          <p:nvPr/>
        </p:nvSpPr>
        <p:spPr>
          <a:xfrm>
            <a:off x="2598864" y="2513652"/>
            <a:ext cx="1461900" cy="489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" name="Shape 309"/>
          <p:cNvGrpSpPr/>
          <p:nvPr/>
        </p:nvGrpSpPr>
        <p:grpSpPr>
          <a:xfrm>
            <a:off x="4971806" y="2010448"/>
            <a:ext cx="1814399" cy="1383624"/>
            <a:chOff x="4336150" y="2394850"/>
            <a:chExt cx="1814399" cy="1383624"/>
          </a:xfrm>
        </p:grpSpPr>
        <p:sp>
          <p:nvSpPr>
            <p:cNvPr id="7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StartTime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EndTime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8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MedicalRecord</a:t>
              </a:r>
              <a:endParaRPr lang="en" b="1" dirty="0"/>
            </a:p>
          </p:txBody>
        </p:sp>
      </p:grpSp>
      <p:grpSp>
        <p:nvGrpSpPr>
          <p:cNvPr id="9" name="Shape 309"/>
          <p:cNvGrpSpPr/>
          <p:nvPr/>
        </p:nvGrpSpPr>
        <p:grpSpPr>
          <a:xfrm>
            <a:off x="6883255" y="4949510"/>
            <a:ext cx="1814399" cy="1383624"/>
            <a:chOff x="4336150" y="2394850"/>
            <a:chExt cx="1814399" cy="1383624"/>
          </a:xfrm>
        </p:grpSpPr>
        <p:sp>
          <p:nvSpPr>
            <p:cNvPr id="10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AppointmentDate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1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Appointment</a:t>
              </a:r>
              <a:endParaRPr lang="en" b="1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89952"/>
            <a:ext cx="1970399" cy="2627199"/>
          </a:xfrm>
          <a:prstGeom prst="rect">
            <a:avLst/>
          </a:prstGeom>
        </p:spPr>
      </p:pic>
      <p:grpSp>
        <p:nvGrpSpPr>
          <p:cNvPr id="13" name="Shape 309"/>
          <p:cNvGrpSpPr/>
          <p:nvPr/>
        </p:nvGrpSpPr>
        <p:grpSpPr>
          <a:xfrm>
            <a:off x="1309049" y="5022708"/>
            <a:ext cx="1814399" cy="1383624"/>
            <a:chOff x="4336150" y="2394850"/>
            <a:chExt cx="1814399" cy="1383624"/>
          </a:xfrm>
        </p:grpSpPr>
        <p:sp>
          <p:nvSpPr>
            <p:cNvPr id="14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B</a:t>
              </a:r>
              <a:r>
                <a:rPr lang="en" dirty="0" smtClean="0"/>
                <a:t>arcode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5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Patient</a:t>
              </a:r>
              <a:endParaRPr lang="en" b="1" dirty="0"/>
            </a:p>
          </p:txBody>
        </p:sp>
      </p:grpSp>
      <p:grpSp>
        <p:nvGrpSpPr>
          <p:cNvPr id="16" name="Shape 309"/>
          <p:cNvGrpSpPr/>
          <p:nvPr/>
        </p:nvGrpSpPr>
        <p:grpSpPr>
          <a:xfrm>
            <a:off x="4174136" y="5022708"/>
            <a:ext cx="1814399" cy="1383624"/>
            <a:chOff x="4336150" y="2394850"/>
            <a:chExt cx="1814399" cy="1383624"/>
          </a:xfrm>
        </p:grpSpPr>
        <p:sp>
          <p:nvSpPr>
            <p:cNvPr id="17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D</a:t>
              </a:r>
              <a:r>
                <a:rPr lang="en" dirty="0" smtClean="0"/>
                <a:t>escription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8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Illness</a:t>
              </a:r>
              <a:endParaRPr lang="en" b="1" dirty="0"/>
            </a:p>
          </p:txBody>
        </p:sp>
      </p:grpSp>
      <p:cxnSp>
        <p:nvCxnSpPr>
          <p:cNvPr id="19" name="Straight Connector 18"/>
          <p:cNvCxnSpPr>
            <a:stCxn id="7" idx="1"/>
            <a:endCxn id="15" idx="0"/>
          </p:cNvCxnSpPr>
          <p:nvPr/>
        </p:nvCxnSpPr>
        <p:spPr>
          <a:xfrm flipH="1">
            <a:off x="2216249" y="2859323"/>
            <a:ext cx="2755557" cy="216338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2"/>
            <a:endCxn id="18" idx="0"/>
          </p:cNvCxnSpPr>
          <p:nvPr/>
        </p:nvCxnSpPr>
        <p:spPr>
          <a:xfrm flipH="1">
            <a:off x="5081336" y="3394072"/>
            <a:ext cx="797670" cy="162863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3"/>
            <a:endCxn id="11" idx="0"/>
          </p:cNvCxnSpPr>
          <p:nvPr/>
        </p:nvCxnSpPr>
        <p:spPr>
          <a:xfrm>
            <a:off x="6786205" y="2859323"/>
            <a:ext cx="1004250" cy="209018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Shape 343"/>
          <p:cNvSpPr txBox="1"/>
          <p:nvPr/>
        </p:nvSpPr>
        <p:spPr>
          <a:xfrm>
            <a:off x="4383300" y="3211594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3" name="Shape 343"/>
          <p:cNvSpPr txBox="1"/>
          <p:nvPr/>
        </p:nvSpPr>
        <p:spPr>
          <a:xfrm>
            <a:off x="2210096" y="4372249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4" name="Shape 343"/>
          <p:cNvSpPr txBox="1"/>
          <p:nvPr/>
        </p:nvSpPr>
        <p:spPr>
          <a:xfrm>
            <a:off x="5367672" y="3521897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5" name="Shape 341"/>
          <p:cNvSpPr txBox="1"/>
          <p:nvPr/>
        </p:nvSpPr>
        <p:spPr>
          <a:xfrm>
            <a:off x="4317862" y="4536832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sp>
        <p:nvSpPr>
          <p:cNvPr id="26" name="Shape 343"/>
          <p:cNvSpPr txBox="1"/>
          <p:nvPr/>
        </p:nvSpPr>
        <p:spPr>
          <a:xfrm>
            <a:off x="6982436" y="2624673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7" name="Shape 341"/>
          <p:cNvSpPr txBox="1"/>
          <p:nvPr/>
        </p:nvSpPr>
        <p:spPr>
          <a:xfrm>
            <a:off x="7792010" y="4424811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737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grpSp>
        <p:nvGrpSpPr>
          <p:cNvPr id="5" name="Shape 309"/>
          <p:cNvGrpSpPr/>
          <p:nvPr/>
        </p:nvGrpSpPr>
        <p:grpSpPr>
          <a:xfrm>
            <a:off x="392847" y="1952498"/>
            <a:ext cx="1814399" cy="1383624"/>
            <a:chOff x="4336150" y="2394850"/>
            <a:chExt cx="1814399" cy="1383624"/>
          </a:xfrm>
        </p:grpSpPr>
        <p:sp>
          <p:nvSpPr>
            <p:cNvPr id="6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D</a:t>
              </a:r>
              <a:r>
                <a:rPr lang="en" dirty="0" smtClean="0"/>
                <a:t>escription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7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Illness</a:t>
              </a:r>
              <a:endParaRPr lang="en" b="1" dirty="0"/>
            </a:p>
          </p:txBody>
        </p:sp>
      </p:grpSp>
      <p:grpSp>
        <p:nvGrpSpPr>
          <p:cNvPr id="8" name="Shape 309"/>
          <p:cNvGrpSpPr/>
          <p:nvPr/>
        </p:nvGrpSpPr>
        <p:grpSpPr>
          <a:xfrm>
            <a:off x="392848" y="4738936"/>
            <a:ext cx="1814399" cy="1383624"/>
            <a:chOff x="4336150" y="2394850"/>
            <a:chExt cx="1814399" cy="1383624"/>
          </a:xfrm>
        </p:grpSpPr>
        <p:sp>
          <p:nvSpPr>
            <p:cNvPr id="9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endParaRPr lang="en" dirty="0" smtClean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0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Regimen</a:t>
              </a:r>
              <a:endParaRPr lang="en" b="1" dirty="0"/>
            </a:p>
          </p:txBody>
        </p:sp>
      </p:grpSp>
      <p:grpSp>
        <p:nvGrpSpPr>
          <p:cNvPr id="11" name="Shape 309"/>
          <p:cNvGrpSpPr/>
          <p:nvPr/>
        </p:nvGrpSpPr>
        <p:grpSpPr>
          <a:xfrm>
            <a:off x="3086099" y="3336122"/>
            <a:ext cx="1814399" cy="1383624"/>
            <a:chOff x="4336150" y="2394850"/>
            <a:chExt cx="1814399" cy="1383624"/>
          </a:xfrm>
        </p:grpSpPr>
        <p:sp>
          <p:nvSpPr>
            <p:cNvPr id="12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NumberOfDay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PhaseOrder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3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Phase</a:t>
              </a:r>
              <a:endParaRPr lang="en" b="1" dirty="0"/>
            </a:p>
          </p:txBody>
        </p:sp>
      </p:grpSp>
      <p:cxnSp>
        <p:nvCxnSpPr>
          <p:cNvPr id="14" name="Straight Connector 13"/>
          <p:cNvCxnSpPr>
            <a:stCxn id="6" idx="2"/>
            <a:endCxn id="10" idx="0"/>
          </p:cNvCxnSpPr>
          <p:nvPr/>
        </p:nvCxnSpPr>
        <p:spPr>
          <a:xfrm>
            <a:off x="1300047" y="3336122"/>
            <a:ext cx="1" cy="140281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Shape 343"/>
          <p:cNvSpPr txBox="1"/>
          <p:nvPr/>
        </p:nvSpPr>
        <p:spPr>
          <a:xfrm>
            <a:off x="1451401" y="336120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16" name="Shape 341"/>
          <p:cNvSpPr txBox="1"/>
          <p:nvPr/>
        </p:nvSpPr>
        <p:spPr>
          <a:xfrm>
            <a:off x="1374409" y="4154958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cxnSp>
        <p:nvCxnSpPr>
          <p:cNvPr id="17" name="Elbow Connector 16"/>
          <p:cNvCxnSpPr>
            <a:stCxn id="9" idx="3"/>
            <a:endCxn id="12" idx="1"/>
          </p:cNvCxnSpPr>
          <p:nvPr/>
        </p:nvCxnSpPr>
        <p:spPr>
          <a:xfrm flipV="1">
            <a:off x="2207247" y="4184997"/>
            <a:ext cx="878852" cy="1402814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Shape 341"/>
          <p:cNvSpPr txBox="1"/>
          <p:nvPr/>
        </p:nvSpPr>
        <p:spPr>
          <a:xfrm>
            <a:off x="2318100" y="37338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  <a:r>
              <a:rPr lang="en" sz="2400" b="1" dirty="0" smtClean="0"/>
              <a:t>..</a:t>
            </a:r>
            <a:r>
              <a:rPr lang="en" sz="2400" b="1" dirty="0"/>
              <a:t>*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1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24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pSp>
        <p:nvGrpSpPr>
          <p:cNvPr id="5" name="Shape 309"/>
          <p:cNvGrpSpPr/>
          <p:nvPr/>
        </p:nvGrpSpPr>
        <p:grpSpPr>
          <a:xfrm>
            <a:off x="392847" y="1952498"/>
            <a:ext cx="1814399" cy="1383624"/>
            <a:chOff x="4336150" y="2394850"/>
            <a:chExt cx="1814399" cy="1383624"/>
          </a:xfrm>
        </p:grpSpPr>
        <p:sp>
          <p:nvSpPr>
            <p:cNvPr id="6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D</a:t>
              </a:r>
              <a:r>
                <a:rPr lang="en" dirty="0" smtClean="0"/>
                <a:t>escription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7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Illness</a:t>
              </a:r>
              <a:endParaRPr lang="en" b="1" dirty="0"/>
            </a:p>
          </p:txBody>
        </p:sp>
      </p:grpSp>
      <p:grpSp>
        <p:nvGrpSpPr>
          <p:cNvPr id="8" name="Shape 309"/>
          <p:cNvGrpSpPr/>
          <p:nvPr/>
        </p:nvGrpSpPr>
        <p:grpSpPr>
          <a:xfrm>
            <a:off x="392848" y="4738936"/>
            <a:ext cx="1814399" cy="1383624"/>
            <a:chOff x="4336150" y="2394850"/>
            <a:chExt cx="1814399" cy="1383624"/>
          </a:xfrm>
        </p:grpSpPr>
        <p:sp>
          <p:nvSpPr>
            <p:cNvPr id="9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endParaRPr lang="en" dirty="0" smtClean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0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Regimen</a:t>
              </a:r>
              <a:endParaRPr lang="en" b="1" dirty="0"/>
            </a:p>
          </p:txBody>
        </p:sp>
      </p:grpSp>
      <p:grpSp>
        <p:nvGrpSpPr>
          <p:cNvPr id="11" name="Shape 309"/>
          <p:cNvGrpSpPr/>
          <p:nvPr/>
        </p:nvGrpSpPr>
        <p:grpSpPr>
          <a:xfrm>
            <a:off x="6742392" y="3340624"/>
            <a:ext cx="1814399" cy="1383624"/>
            <a:chOff x="4336150" y="2394850"/>
            <a:chExt cx="1814399" cy="1383624"/>
          </a:xfrm>
        </p:grpSpPr>
        <p:sp>
          <p:nvSpPr>
            <p:cNvPr id="12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Unit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3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Medicine</a:t>
              </a:r>
              <a:endParaRPr lang="en" b="1" dirty="0"/>
            </a:p>
          </p:txBody>
        </p:sp>
      </p:grpSp>
      <p:grpSp>
        <p:nvGrpSpPr>
          <p:cNvPr id="14" name="Shape 309"/>
          <p:cNvGrpSpPr/>
          <p:nvPr/>
        </p:nvGrpSpPr>
        <p:grpSpPr>
          <a:xfrm>
            <a:off x="6756679" y="1787911"/>
            <a:ext cx="1814399" cy="1383624"/>
            <a:chOff x="4336150" y="2394850"/>
            <a:chExt cx="1814399" cy="1383624"/>
          </a:xfrm>
        </p:grpSpPr>
        <p:sp>
          <p:nvSpPr>
            <p:cNvPr id="15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/>
                <a:t>D</a:t>
              </a:r>
              <a:r>
                <a:rPr lang="en" dirty="0" smtClean="0"/>
                <a:t>escription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6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Food</a:t>
              </a:r>
              <a:endParaRPr lang="en" b="1" dirty="0"/>
            </a:p>
          </p:txBody>
        </p:sp>
      </p:grpSp>
      <p:grpSp>
        <p:nvGrpSpPr>
          <p:cNvPr id="17" name="Shape 309"/>
          <p:cNvGrpSpPr/>
          <p:nvPr/>
        </p:nvGrpSpPr>
        <p:grpSpPr>
          <a:xfrm>
            <a:off x="6761441" y="5053061"/>
            <a:ext cx="1814399" cy="1383624"/>
            <a:chOff x="4336150" y="2394850"/>
            <a:chExt cx="1814399" cy="1383624"/>
          </a:xfrm>
        </p:grpSpPr>
        <p:sp>
          <p:nvSpPr>
            <p:cNvPr id="18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N</a:t>
              </a:r>
              <a:r>
                <a:rPr lang="en" dirty="0" smtClean="0"/>
                <a:t>ame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19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Practice</a:t>
              </a:r>
              <a:endParaRPr lang="en" b="1" dirty="0"/>
            </a:p>
          </p:txBody>
        </p:sp>
      </p:grpSp>
      <p:grpSp>
        <p:nvGrpSpPr>
          <p:cNvPr id="20" name="Shape 309"/>
          <p:cNvGrpSpPr/>
          <p:nvPr/>
        </p:nvGrpSpPr>
        <p:grpSpPr>
          <a:xfrm>
            <a:off x="3086099" y="3336122"/>
            <a:ext cx="1814399" cy="1383624"/>
            <a:chOff x="4336150" y="2394850"/>
            <a:chExt cx="1814399" cy="1383624"/>
          </a:xfrm>
        </p:grpSpPr>
        <p:sp>
          <p:nvSpPr>
            <p:cNvPr id="21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NumberOfDay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PhaseOrder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2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Phase</a:t>
              </a:r>
              <a:endParaRPr lang="en" b="1" dirty="0"/>
            </a:p>
          </p:txBody>
        </p:sp>
      </p:grpSp>
      <p:cxnSp>
        <p:nvCxnSpPr>
          <p:cNvPr id="23" name="Straight Connector 22"/>
          <p:cNvCxnSpPr>
            <a:stCxn id="6" idx="2"/>
            <a:endCxn id="10" idx="0"/>
          </p:cNvCxnSpPr>
          <p:nvPr/>
        </p:nvCxnSpPr>
        <p:spPr>
          <a:xfrm>
            <a:off x="1300047" y="3336122"/>
            <a:ext cx="1" cy="140281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Shape 343"/>
          <p:cNvSpPr txBox="1"/>
          <p:nvPr/>
        </p:nvSpPr>
        <p:spPr>
          <a:xfrm>
            <a:off x="1451401" y="336120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5" name="Shape 341"/>
          <p:cNvSpPr txBox="1"/>
          <p:nvPr/>
        </p:nvSpPr>
        <p:spPr>
          <a:xfrm>
            <a:off x="1374409" y="4154958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cxnSp>
        <p:nvCxnSpPr>
          <p:cNvPr id="26" name="Elbow Connector 25"/>
          <p:cNvCxnSpPr>
            <a:stCxn id="9" idx="3"/>
            <a:endCxn id="21" idx="1"/>
          </p:cNvCxnSpPr>
          <p:nvPr/>
        </p:nvCxnSpPr>
        <p:spPr>
          <a:xfrm flipV="1">
            <a:off x="2207247" y="4184997"/>
            <a:ext cx="878852" cy="1402814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Shape 343"/>
          <p:cNvSpPr txBox="1"/>
          <p:nvPr/>
        </p:nvSpPr>
        <p:spPr>
          <a:xfrm>
            <a:off x="2365801" y="5647200"/>
            <a:ext cx="377399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</a:p>
        </p:txBody>
      </p:sp>
      <p:sp>
        <p:nvSpPr>
          <p:cNvPr id="28" name="Shape 341"/>
          <p:cNvSpPr txBox="1"/>
          <p:nvPr/>
        </p:nvSpPr>
        <p:spPr>
          <a:xfrm>
            <a:off x="2318100" y="37338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  <a:r>
              <a:rPr lang="en" sz="2400" b="1" dirty="0" smtClean="0"/>
              <a:t>..</a:t>
            </a:r>
            <a:r>
              <a:rPr lang="en" sz="2400" b="1" dirty="0"/>
              <a:t>*</a:t>
            </a:r>
          </a:p>
        </p:txBody>
      </p:sp>
      <p:cxnSp>
        <p:nvCxnSpPr>
          <p:cNvPr id="29" name="Elbow Connector 28"/>
          <p:cNvCxnSpPr>
            <a:stCxn id="22" idx="0"/>
          </p:cNvCxnSpPr>
          <p:nvPr/>
        </p:nvCxnSpPr>
        <p:spPr>
          <a:xfrm rot="5400000" flipH="1" flipV="1">
            <a:off x="4957084" y="1550815"/>
            <a:ext cx="821522" cy="2749093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1" idx="2"/>
            <a:endCxn id="18" idx="1"/>
          </p:cNvCxnSpPr>
          <p:nvPr/>
        </p:nvCxnSpPr>
        <p:spPr>
          <a:xfrm rot="16200000" flipH="1">
            <a:off x="4786275" y="3926770"/>
            <a:ext cx="1182190" cy="2768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1" idx="3"/>
            <a:endCxn id="12" idx="1"/>
          </p:cNvCxnSpPr>
          <p:nvPr/>
        </p:nvCxnSpPr>
        <p:spPr>
          <a:xfrm>
            <a:off x="4900498" y="4184997"/>
            <a:ext cx="1841894" cy="450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Shape 341"/>
          <p:cNvSpPr txBox="1"/>
          <p:nvPr/>
        </p:nvSpPr>
        <p:spPr>
          <a:xfrm>
            <a:off x="3232500" y="29040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33" name="Shape 341"/>
          <p:cNvSpPr txBox="1"/>
          <p:nvPr/>
        </p:nvSpPr>
        <p:spPr>
          <a:xfrm>
            <a:off x="5975700" y="20574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34" name="Shape 341"/>
          <p:cNvSpPr txBox="1"/>
          <p:nvPr/>
        </p:nvSpPr>
        <p:spPr>
          <a:xfrm>
            <a:off x="6096000" y="37338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35" name="Shape 341"/>
          <p:cNvSpPr txBox="1"/>
          <p:nvPr/>
        </p:nvSpPr>
        <p:spPr>
          <a:xfrm>
            <a:off x="6172200" y="54102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36" name="Shape 341"/>
          <p:cNvSpPr txBox="1"/>
          <p:nvPr/>
        </p:nvSpPr>
        <p:spPr>
          <a:xfrm>
            <a:off x="4038600" y="48006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37" name="Shape 341"/>
          <p:cNvSpPr txBox="1"/>
          <p:nvPr/>
        </p:nvSpPr>
        <p:spPr>
          <a:xfrm>
            <a:off x="4985100" y="37338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..*</a:t>
            </a:r>
            <a:endParaRPr lang="en" sz="2400" b="1" dirty="0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1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327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1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2" y="2248863"/>
            <a:ext cx="2378858" cy="278033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19832"/>
            <a:ext cx="2438400" cy="2438400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3016751" y="3065014"/>
            <a:ext cx="2849477" cy="727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10800000">
            <a:off x="3016750" y="3971448"/>
            <a:ext cx="2849477" cy="727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918" y="2096850"/>
            <a:ext cx="968163" cy="9681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664" y="4737715"/>
            <a:ext cx="1300162" cy="130016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812968" y="5095408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HSTS System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2746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9"/>
            <a:ext cx="8229600" cy="4967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6" y="2455412"/>
            <a:ext cx="1416456" cy="165551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58" y="2292480"/>
            <a:ext cx="1746031" cy="1746031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2110860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239258" y="4193501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FAT-1</a:t>
            </a:r>
            <a:endParaRPr lang="en-US" sz="32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25" y="2518770"/>
            <a:ext cx="1282889" cy="1282889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286306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24041" y="1538834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HSTS System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08030" y="1538833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Database</a:t>
            </a:r>
            <a:endParaRPr lang="en-US" sz="3200" b="1" dirty="0"/>
          </a:p>
        </p:txBody>
      </p:sp>
      <p:grpSp>
        <p:nvGrpSpPr>
          <p:cNvPr id="20" name="Shape 309"/>
          <p:cNvGrpSpPr/>
          <p:nvPr/>
        </p:nvGrpSpPr>
        <p:grpSpPr>
          <a:xfrm>
            <a:off x="5228454" y="4433673"/>
            <a:ext cx="1814399" cy="1383624"/>
            <a:chOff x="4336150" y="2394850"/>
            <a:chExt cx="1814399" cy="1383624"/>
          </a:xfrm>
        </p:grpSpPr>
        <p:sp>
          <p:nvSpPr>
            <p:cNvPr id="21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err="1" smtClean="0">
                  <a:solidFill>
                    <a:srgbClr val="FF0000"/>
                  </a:solidFill>
                </a:rPr>
                <a:t>fromDate</a:t>
              </a:r>
              <a:endParaRPr lang="en" dirty="0" smtClean="0">
                <a:solidFill>
                  <a:srgbClr val="FF0000"/>
                </a:solidFill>
              </a:endParaRP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toDate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2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MedicalRecord</a:t>
              </a:r>
              <a:endParaRPr lang="en" b="1" dirty="0"/>
            </a:p>
          </p:txBody>
        </p:sp>
      </p:grpSp>
      <p:sp>
        <p:nvSpPr>
          <p:cNvPr id="23" name="Right Arrow 22"/>
          <p:cNvSpPr/>
          <p:nvPr/>
        </p:nvSpPr>
        <p:spPr>
          <a:xfrm rot="10800000">
            <a:off x="5289963" y="3297260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147220" y="3474449"/>
            <a:ext cx="0" cy="959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85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9"/>
            <a:ext cx="8229600" cy="4967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6" y="2455412"/>
            <a:ext cx="1416456" cy="165551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58" y="2292480"/>
            <a:ext cx="1746031" cy="1746031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2110860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31818" y="4413629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FAT-1</a:t>
            </a:r>
            <a:endParaRPr lang="en-US" sz="32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25" y="2518770"/>
            <a:ext cx="1282889" cy="1282889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286306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24041" y="1538834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HSTS System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08030" y="1538833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Database</a:t>
            </a:r>
            <a:endParaRPr lang="en-US" sz="3200" b="1" dirty="0"/>
          </a:p>
        </p:txBody>
      </p:sp>
      <p:grpSp>
        <p:nvGrpSpPr>
          <p:cNvPr id="20" name="Shape 309"/>
          <p:cNvGrpSpPr/>
          <p:nvPr/>
        </p:nvGrpSpPr>
        <p:grpSpPr>
          <a:xfrm>
            <a:off x="5228454" y="4433673"/>
            <a:ext cx="1814399" cy="1383624"/>
            <a:chOff x="4336150" y="2394850"/>
            <a:chExt cx="1814399" cy="1383624"/>
          </a:xfrm>
        </p:grpSpPr>
        <p:sp>
          <p:nvSpPr>
            <p:cNvPr id="21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err="1" smtClean="0">
                  <a:solidFill>
                    <a:srgbClr val="FF0000"/>
                  </a:solidFill>
                </a:rPr>
                <a:t>fromDate</a:t>
              </a:r>
              <a:endParaRPr lang="en" dirty="0" smtClean="0">
                <a:solidFill>
                  <a:srgbClr val="FF0000"/>
                </a:solidFill>
              </a:endParaRP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toDate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status</a:t>
              </a:r>
              <a:endParaRPr lang="en" dirty="0"/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2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MedicalRecord</a:t>
              </a:r>
              <a:endParaRPr lang="en" b="1" dirty="0"/>
            </a:p>
          </p:txBody>
        </p:sp>
      </p:grpSp>
      <p:sp>
        <p:nvSpPr>
          <p:cNvPr id="23" name="Right Arrow 22"/>
          <p:cNvSpPr/>
          <p:nvPr/>
        </p:nvSpPr>
        <p:spPr>
          <a:xfrm rot="10800000">
            <a:off x="5289963" y="3297260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147220" y="3474449"/>
            <a:ext cx="0" cy="959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1000" y="5892225"/>
            <a:ext cx="8097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Treating date = Current date – From date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485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9"/>
            <a:ext cx="8229600" cy="4967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6" y="2455412"/>
            <a:ext cx="1416456" cy="165551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58" y="2292480"/>
            <a:ext cx="1746031" cy="1746031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2110860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31818" y="4413629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FAT-1</a:t>
            </a:r>
            <a:endParaRPr lang="en-US" sz="32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25" y="2518770"/>
            <a:ext cx="1282889" cy="1282889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286306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24041" y="1538834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HSTS System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08030" y="1538833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Database</a:t>
            </a:r>
            <a:endParaRPr lang="en-US" sz="3200" b="1" dirty="0"/>
          </a:p>
        </p:txBody>
      </p:sp>
      <p:grpSp>
        <p:nvGrpSpPr>
          <p:cNvPr id="20" name="Shape 309"/>
          <p:cNvGrpSpPr/>
          <p:nvPr/>
        </p:nvGrpSpPr>
        <p:grpSpPr>
          <a:xfrm>
            <a:off x="3618120" y="4572000"/>
            <a:ext cx="1814399" cy="1383624"/>
            <a:chOff x="4336150" y="2394850"/>
            <a:chExt cx="1814399" cy="1383624"/>
          </a:xfrm>
        </p:grpSpPr>
        <p:sp>
          <p:nvSpPr>
            <p:cNvPr id="21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2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Regimen</a:t>
              </a:r>
              <a:endParaRPr lang="en" b="1" dirty="0"/>
            </a:p>
          </p:txBody>
        </p:sp>
      </p:grpSp>
      <p:sp>
        <p:nvSpPr>
          <p:cNvPr id="23" name="Right Arrow 22"/>
          <p:cNvSpPr/>
          <p:nvPr/>
        </p:nvSpPr>
        <p:spPr>
          <a:xfrm rot="10800000">
            <a:off x="5289963" y="3297260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22" idx="0"/>
          </p:cNvCxnSpPr>
          <p:nvPr/>
        </p:nvCxnSpPr>
        <p:spPr>
          <a:xfrm flipH="1">
            <a:off x="4525320" y="3520285"/>
            <a:ext cx="1539569" cy="1051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Shape 309"/>
          <p:cNvGrpSpPr/>
          <p:nvPr/>
        </p:nvGrpSpPr>
        <p:grpSpPr>
          <a:xfrm>
            <a:off x="6872401" y="4572000"/>
            <a:ext cx="1814399" cy="1383624"/>
            <a:chOff x="4336150" y="2394850"/>
            <a:chExt cx="1814399" cy="1383624"/>
          </a:xfrm>
        </p:grpSpPr>
        <p:sp>
          <p:nvSpPr>
            <p:cNvPr id="26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>
                  <a:solidFill>
                    <a:srgbClr val="FF0000"/>
                  </a:solidFill>
                </a:rPr>
                <a:t>numberOfDay</a:t>
              </a:r>
              <a:r>
                <a:rPr lang="en" dirty="0" smtClean="0"/>
                <a:t/>
              </a:r>
              <a:br>
                <a:rPr lang="en" dirty="0" smtClean="0"/>
              </a:br>
              <a:r>
                <a:rPr lang="en" dirty="0" smtClean="0"/>
                <a:t>phaseOrder</a:t>
              </a: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7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Phase</a:t>
              </a:r>
              <a:endParaRPr lang="en" b="1" dirty="0"/>
            </a:p>
          </p:txBody>
        </p:sp>
      </p:grpSp>
      <p:cxnSp>
        <p:nvCxnSpPr>
          <p:cNvPr id="11" name="Straight Connector 10"/>
          <p:cNvCxnSpPr>
            <a:stCxn id="21" idx="3"/>
            <a:endCxn id="26" idx="1"/>
          </p:cNvCxnSpPr>
          <p:nvPr/>
        </p:nvCxnSpPr>
        <p:spPr>
          <a:xfrm>
            <a:off x="5432519" y="5420875"/>
            <a:ext cx="14398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341"/>
          <p:cNvSpPr txBox="1"/>
          <p:nvPr/>
        </p:nvSpPr>
        <p:spPr>
          <a:xfrm>
            <a:off x="5442300" y="49530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sp>
        <p:nvSpPr>
          <p:cNvPr id="31" name="Shape 341"/>
          <p:cNvSpPr txBox="1"/>
          <p:nvPr/>
        </p:nvSpPr>
        <p:spPr>
          <a:xfrm>
            <a:off x="6324600" y="54186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  <a:r>
              <a:rPr lang="en" sz="2400" b="1" dirty="0" smtClean="0"/>
              <a:t>..</a:t>
            </a:r>
            <a:r>
              <a:rPr lang="en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145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9"/>
            <a:ext cx="8229600" cy="4967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6" y="2455412"/>
            <a:ext cx="1416456" cy="165551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58" y="2292480"/>
            <a:ext cx="1746031" cy="1746031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2110860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31818" y="4413629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FAT-1</a:t>
            </a:r>
            <a:endParaRPr lang="en-US" sz="32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25" y="2518770"/>
            <a:ext cx="1282889" cy="1282889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286306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24041" y="1538834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HSTS System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08030" y="1538833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Database</a:t>
            </a:r>
            <a:endParaRPr lang="en-US" sz="3200" b="1" dirty="0"/>
          </a:p>
        </p:txBody>
      </p:sp>
      <p:grpSp>
        <p:nvGrpSpPr>
          <p:cNvPr id="20" name="Shape 309"/>
          <p:cNvGrpSpPr/>
          <p:nvPr/>
        </p:nvGrpSpPr>
        <p:grpSpPr>
          <a:xfrm>
            <a:off x="3618120" y="4572000"/>
            <a:ext cx="1814399" cy="1383624"/>
            <a:chOff x="4336150" y="2394850"/>
            <a:chExt cx="1814399" cy="1383624"/>
          </a:xfrm>
        </p:grpSpPr>
        <p:sp>
          <p:nvSpPr>
            <p:cNvPr id="21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2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Regimen</a:t>
              </a:r>
              <a:endParaRPr lang="en" b="1" dirty="0"/>
            </a:p>
          </p:txBody>
        </p:sp>
      </p:grpSp>
      <p:sp>
        <p:nvSpPr>
          <p:cNvPr id="23" name="Right Arrow 22"/>
          <p:cNvSpPr/>
          <p:nvPr/>
        </p:nvSpPr>
        <p:spPr>
          <a:xfrm rot="10800000">
            <a:off x="5289963" y="3297260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22" idx="0"/>
          </p:cNvCxnSpPr>
          <p:nvPr/>
        </p:nvCxnSpPr>
        <p:spPr>
          <a:xfrm flipH="1">
            <a:off x="4525320" y="3520285"/>
            <a:ext cx="1539569" cy="1051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Shape 309"/>
          <p:cNvGrpSpPr/>
          <p:nvPr/>
        </p:nvGrpSpPr>
        <p:grpSpPr>
          <a:xfrm>
            <a:off x="6872401" y="4572000"/>
            <a:ext cx="1814399" cy="1383624"/>
            <a:chOff x="4336150" y="2394850"/>
            <a:chExt cx="1814399" cy="1383624"/>
          </a:xfrm>
        </p:grpSpPr>
        <p:sp>
          <p:nvSpPr>
            <p:cNvPr id="26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numberOfDay</a:t>
              </a:r>
              <a:br>
                <a:rPr lang="en" dirty="0" smtClean="0"/>
              </a:br>
              <a:r>
                <a:rPr lang="en" dirty="0" smtClean="0">
                  <a:solidFill>
                    <a:srgbClr val="FF0000"/>
                  </a:solidFill>
                </a:rPr>
                <a:t>phaseOrder</a:t>
              </a:r>
              <a:endParaRPr lang="en" dirty="0">
                <a:solidFill>
                  <a:srgbClr val="FF0000"/>
                </a:solidFill>
              </a:endParaRPr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7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Phase</a:t>
              </a:r>
              <a:endParaRPr lang="en" b="1" dirty="0"/>
            </a:p>
          </p:txBody>
        </p:sp>
      </p:grpSp>
      <p:cxnSp>
        <p:nvCxnSpPr>
          <p:cNvPr id="11" name="Straight Connector 10"/>
          <p:cNvCxnSpPr>
            <a:stCxn id="21" idx="3"/>
            <a:endCxn id="26" idx="1"/>
          </p:cNvCxnSpPr>
          <p:nvPr/>
        </p:nvCxnSpPr>
        <p:spPr>
          <a:xfrm>
            <a:off x="5432519" y="5420875"/>
            <a:ext cx="14398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hape 341"/>
          <p:cNvSpPr txBox="1"/>
          <p:nvPr/>
        </p:nvSpPr>
        <p:spPr>
          <a:xfrm>
            <a:off x="5442300" y="49530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0</a:t>
            </a:r>
            <a:r>
              <a:rPr lang="en" sz="2400" b="1" dirty="0" smtClean="0"/>
              <a:t>..1</a:t>
            </a:r>
            <a:endParaRPr lang="en" sz="2400" b="1" dirty="0"/>
          </a:p>
        </p:txBody>
      </p:sp>
      <p:sp>
        <p:nvSpPr>
          <p:cNvPr id="31" name="Shape 341"/>
          <p:cNvSpPr txBox="1"/>
          <p:nvPr/>
        </p:nvSpPr>
        <p:spPr>
          <a:xfrm>
            <a:off x="6324600" y="5418600"/>
            <a:ext cx="729900" cy="37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1</a:t>
            </a:r>
            <a:r>
              <a:rPr lang="en" sz="2400" b="1" dirty="0" smtClean="0"/>
              <a:t>..</a:t>
            </a:r>
            <a:r>
              <a:rPr lang="en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1910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9"/>
            <a:ext cx="8229600" cy="4967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6" y="2455412"/>
            <a:ext cx="1416456" cy="165551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58" y="2292480"/>
            <a:ext cx="1746031" cy="1746031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2110860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25" y="2518770"/>
            <a:ext cx="1282889" cy="1282889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286306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24041" y="1538834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HSTS System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08030" y="1538833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Database</a:t>
            </a:r>
            <a:endParaRPr lang="en-US" sz="3200" b="1" dirty="0"/>
          </a:p>
        </p:txBody>
      </p:sp>
      <p:sp>
        <p:nvSpPr>
          <p:cNvPr id="23" name="Right Arrow 22"/>
          <p:cNvSpPr/>
          <p:nvPr/>
        </p:nvSpPr>
        <p:spPr>
          <a:xfrm rot="10800000">
            <a:off x="5289963" y="3297260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>
            <a:off x="2057401" y="3352800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5" y="3990968"/>
            <a:ext cx="719573" cy="64549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502384" y="4759724"/>
            <a:ext cx="3985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Not found message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8973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9"/>
            <a:ext cx="8229600" cy="4967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grpSp>
        <p:nvGrpSpPr>
          <p:cNvPr id="25" name="Shape 309"/>
          <p:cNvGrpSpPr/>
          <p:nvPr/>
        </p:nvGrpSpPr>
        <p:grpSpPr>
          <a:xfrm>
            <a:off x="609600" y="1692274"/>
            <a:ext cx="1814399" cy="1383624"/>
            <a:chOff x="4336150" y="2394850"/>
            <a:chExt cx="1814399" cy="1383624"/>
          </a:xfrm>
        </p:grpSpPr>
        <p:sp>
          <p:nvSpPr>
            <p:cNvPr id="26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numberOfDay</a:t>
              </a:r>
              <a:br>
                <a:rPr lang="en" dirty="0" smtClean="0"/>
              </a:br>
              <a:r>
                <a:rPr lang="en" dirty="0" smtClean="0">
                  <a:solidFill>
                    <a:schemeClr val="tx1"/>
                  </a:solidFill>
                </a:rPr>
                <a:t>phaseOrder</a:t>
              </a:r>
              <a:endParaRPr lang="en" dirty="0">
                <a:solidFill>
                  <a:schemeClr val="tx1"/>
                </a:solidFill>
              </a:endParaRPr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7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Phase</a:t>
              </a:r>
              <a:endParaRPr lang="en" b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547985" y="1933020"/>
            <a:ext cx="3679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Treating date = 30</a:t>
            </a:r>
            <a:endParaRPr lang="en-US" sz="32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39369"/>
              </p:ext>
            </p:extLst>
          </p:nvPr>
        </p:nvGraphicFramePr>
        <p:xfrm>
          <a:off x="1339591" y="332773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Phase 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day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63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9"/>
            <a:ext cx="8229600" cy="4967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grpSp>
        <p:nvGrpSpPr>
          <p:cNvPr id="25" name="Shape 309"/>
          <p:cNvGrpSpPr/>
          <p:nvPr/>
        </p:nvGrpSpPr>
        <p:grpSpPr>
          <a:xfrm>
            <a:off x="609600" y="1692274"/>
            <a:ext cx="1814399" cy="1383624"/>
            <a:chOff x="4336150" y="2394850"/>
            <a:chExt cx="1814399" cy="1383624"/>
          </a:xfrm>
        </p:grpSpPr>
        <p:sp>
          <p:nvSpPr>
            <p:cNvPr id="26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numberOfDay</a:t>
              </a:r>
              <a:br>
                <a:rPr lang="en" dirty="0" smtClean="0"/>
              </a:br>
              <a:r>
                <a:rPr lang="en" dirty="0" smtClean="0">
                  <a:solidFill>
                    <a:schemeClr val="tx1"/>
                  </a:solidFill>
                </a:rPr>
                <a:t>phaseOrder</a:t>
              </a:r>
              <a:endParaRPr lang="en" dirty="0">
                <a:solidFill>
                  <a:schemeClr val="tx1"/>
                </a:solidFill>
              </a:endParaRPr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7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Phase</a:t>
              </a:r>
              <a:endParaRPr lang="en" b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547985" y="1933020"/>
            <a:ext cx="3679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Treating date = 30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38599" y="5530987"/>
            <a:ext cx="3828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Total day = 15 &lt; 30</a:t>
            </a:r>
            <a:endParaRPr lang="en-US" sz="3200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913330"/>
              </p:ext>
            </p:extLst>
          </p:nvPr>
        </p:nvGraphicFramePr>
        <p:xfrm>
          <a:off x="1339591" y="332773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Phase 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day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07" y="3656529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7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New medical record for registering first time</a:t>
            </a:r>
            <a:endParaRPr lang="en" sz="180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078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9"/>
            <a:ext cx="8229600" cy="4967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grpSp>
        <p:nvGrpSpPr>
          <p:cNvPr id="25" name="Shape 309"/>
          <p:cNvGrpSpPr/>
          <p:nvPr/>
        </p:nvGrpSpPr>
        <p:grpSpPr>
          <a:xfrm>
            <a:off x="609600" y="1692274"/>
            <a:ext cx="1814399" cy="1383624"/>
            <a:chOff x="4336150" y="2394850"/>
            <a:chExt cx="1814399" cy="1383624"/>
          </a:xfrm>
        </p:grpSpPr>
        <p:sp>
          <p:nvSpPr>
            <p:cNvPr id="26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numberOfDay</a:t>
              </a:r>
              <a:br>
                <a:rPr lang="en" dirty="0" smtClean="0"/>
              </a:br>
              <a:r>
                <a:rPr lang="en" dirty="0" smtClean="0">
                  <a:solidFill>
                    <a:schemeClr val="tx1"/>
                  </a:solidFill>
                </a:rPr>
                <a:t>phaseOrder</a:t>
              </a:r>
              <a:endParaRPr lang="en" dirty="0">
                <a:solidFill>
                  <a:schemeClr val="tx1"/>
                </a:solidFill>
              </a:endParaRPr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7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Phase</a:t>
              </a:r>
              <a:endParaRPr lang="en" b="1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2547985" y="1933020"/>
            <a:ext cx="3679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Treating date = 30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353219" y="5436795"/>
            <a:ext cx="4068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Total day = 45 &gt;= 30</a:t>
            </a:r>
            <a:endParaRPr lang="en-US" sz="3200" b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907852"/>
              </p:ext>
            </p:extLst>
          </p:nvPr>
        </p:nvGraphicFramePr>
        <p:xfrm>
          <a:off x="1339591" y="332773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Phase 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 of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day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98" y="3902680"/>
            <a:ext cx="630585" cy="63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6" y="2455412"/>
            <a:ext cx="1416456" cy="165551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58" y="2292480"/>
            <a:ext cx="1746031" cy="1746031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2110860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25" y="2518770"/>
            <a:ext cx="1282889" cy="1282889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286306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24041" y="1538834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HSTS System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08030" y="1538833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Database</a:t>
            </a:r>
            <a:endParaRPr lang="en-US" sz="3200" b="1" dirty="0"/>
          </a:p>
        </p:txBody>
      </p:sp>
      <p:sp>
        <p:nvSpPr>
          <p:cNvPr id="23" name="Right Arrow 22"/>
          <p:cNvSpPr/>
          <p:nvPr/>
        </p:nvSpPr>
        <p:spPr>
          <a:xfrm rot="10800000">
            <a:off x="5289963" y="3297260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>
            <a:off x="2057401" y="3352800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75" y="4469882"/>
            <a:ext cx="1122868" cy="1122868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2802968" y="3599368"/>
            <a:ext cx="0" cy="870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19744" y="4632790"/>
            <a:ext cx="1460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1" dirty="0" smtClean="0"/>
              <a:t>Medicine</a:t>
            </a:r>
          </a:p>
          <a:p>
            <a:pPr marL="285750" indent="-285750">
              <a:buFontTx/>
              <a:buChar char="-"/>
            </a:pPr>
            <a:r>
              <a:rPr lang="en-US" sz="1800" b="1" dirty="0" smtClean="0"/>
              <a:t>Food</a:t>
            </a:r>
          </a:p>
          <a:p>
            <a:pPr marL="285750" indent="-285750">
              <a:buFontTx/>
              <a:buChar char="-"/>
            </a:pPr>
            <a:r>
              <a:rPr lang="en-US" sz="1800" b="1" dirty="0" smtClean="0"/>
              <a:t>Practice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339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9"/>
            <a:ext cx="8229600" cy="4967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6" y="2455412"/>
            <a:ext cx="1416456" cy="165551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58" y="2292480"/>
            <a:ext cx="1746031" cy="1746031"/>
          </a:xfrm>
          <a:prstGeom prst="rect">
            <a:avLst/>
          </a:prstGeom>
        </p:spPr>
      </p:pic>
      <p:sp>
        <p:nvSpPr>
          <p:cNvPr id="42" name="Right Arrow 41"/>
          <p:cNvSpPr/>
          <p:nvPr/>
        </p:nvSpPr>
        <p:spPr>
          <a:xfrm>
            <a:off x="2110860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31818" y="4191000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FAT-1</a:t>
            </a:r>
            <a:endParaRPr lang="en-US" sz="32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25" y="2518770"/>
            <a:ext cx="1282889" cy="1282889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5286306" y="2930006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924041" y="1538834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HSTS System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08030" y="1538833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Database</a:t>
            </a:r>
            <a:endParaRPr lang="en-US" sz="3200" b="1" dirty="0"/>
          </a:p>
        </p:txBody>
      </p:sp>
      <p:grpSp>
        <p:nvGrpSpPr>
          <p:cNvPr id="20" name="Shape 309"/>
          <p:cNvGrpSpPr/>
          <p:nvPr/>
        </p:nvGrpSpPr>
        <p:grpSpPr>
          <a:xfrm>
            <a:off x="5228454" y="4433673"/>
            <a:ext cx="1814399" cy="1383624"/>
            <a:chOff x="4336150" y="2394850"/>
            <a:chExt cx="1814399" cy="1383624"/>
          </a:xfrm>
        </p:grpSpPr>
        <p:sp>
          <p:nvSpPr>
            <p:cNvPr id="21" name="Shape 310"/>
            <p:cNvSpPr/>
            <p:nvPr/>
          </p:nvSpPr>
          <p:spPr>
            <a:xfrm>
              <a:off x="4336150" y="2708975"/>
              <a:ext cx="1814399" cy="10694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rtl="0">
                <a:spcBef>
                  <a:spcPts val="0"/>
                </a:spcBef>
                <a:buNone/>
              </a:pPr>
              <a:r>
                <a:rPr lang="en-US" dirty="0" err="1" smtClean="0">
                  <a:solidFill>
                    <a:schemeClr val="tx1"/>
                  </a:solidFill>
                </a:rPr>
                <a:t>fromDate</a:t>
              </a:r>
              <a:endParaRPr lang="en" dirty="0" smtClean="0">
                <a:solidFill>
                  <a:schemeClr val="tx1"/>
                </a:solidFill>
              </a:endParaRPr>
            </a:p>
            <a:p>
              <a:pPr rtl="0">
                <a:spcBef>
                  <a:spcPts val="0"/>
                </a:spcBef>
                <a:buNone/>
              </a:pPr>
              <a:r>
                <a:rPr lang="en" dirty="0" smtClean="0"/>
                <a:t>toDate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-US" dirty="0" smtClean="0"/>
                <a:t>S</a:t>
              </a:r>
              <a:r>
                <a:rPr lang="en" dirty="0" smtClean="0"/>
                <a:t>tatus</a:t>
              </a:r>
            </a:p>
            <a:p>
              <a:pPr rtl="0">
                <a:spcBef>
                  <a:spcPts val="0"/>
                </a:spcBef>
                <a:buNone/>
              </a:pPr>
              <a:r>
                <a:rPr lang="en-US" dirty="0" smtClean="0">
                  <a:solidFill>
                    <a:srgbClr val="FF0000"/>
                  </a:solidFill>
                </a:rPr>
                <a:t>I</a:t>
              </a:r>
              <a:r>
                <a:rPr lang="en" dirty="0" smtClean="0">
                  <a:solidFill>
                    <a:srgbClr val="FF0000"/>
                  </a:solidFill>
                </a:rPr>
                <a:t>llness= FAT-2</a:t>
              </a:r>
              <a:endParaRPr lang="en" dirty="0">
                <a:solidFill>
                  <a:srgbClr val="FF0000"/>
                </a:solidFill>
              </a:endParaRPr>
            </a:p>
            <a:p>
              <a:pPr rtl="0">
                <a:spcBef>
                  <a:spcPts val="0"/>
                </a:spcBef>
                <a:buNone/>
              </a:pPr>
              <a:endParaRPr lang="en" dirty="0"/>
            </a:p>
            <a:p>
              <a:pPr lvl="0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2" name="Shape 311"/>
            <p:cNvSpPr/>
            <p:nvPr/>
          </p:nvSpPr>
          <p:spPr>
            <a:xfrm>
              <a:off x="4336150" y="2394850"/>
              <a:ext cx="1814399" cy="3629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b="1" dirty="0" smtClean="0"/>
                <a:t>MedicalRecord</a:t>
              </a:r>
              <a:endParaRPr lang="en" b="1" dirty="0"/>
            </a:p>
          </p:txBody>
        </p:sp>
      </p:grpSp>
      <p:sp>
        <p:nvSpPr>
          <p:cNvPr id="23" name="Right Arrow 22"/>
          <p:cNvSpPr/>
          <p:nvPr/>
        </p:nvSpPr>
        <p:spPr>
          <a:xfrm rot="10800000">
            <a:off x="5289963" y="3297260"/>
            <a:ext cx="1384217" cy="3021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147220" y="3474449"/>
            <a:ext cx="0" cy="959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89160" y="4749225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FAT-2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4585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9"/>
            <a:ext cx="8229600" cy="4967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02080"/>
            <a:ext cx="1746031" cy="17460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364073"/>
            <a:ext cx="8229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HSTS System: “Patient is fine with FAT-2, but he/she get new sick with FAT-1”</a:t>
            </a:r>
            <a:endParaRPr lang="en-US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311415" y="4063336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FAT-2</a:t>
            </a:r>
            <a:endParaRPr 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317490" y="3149025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FAT-1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810" y="2934913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57" y="3996590"/>
            <a:ext cx="663195" cy="66319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86000" y="2928009"/>
            <a:ext cx="2647209" cy="80579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5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9"/>
            <a:ext cx="8229600" cy="4967700"/>
          </a:xfrm>
        </p:spPr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0"/>
            <a:ext cx="9105490" cy="1217058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</a:rPr>
              <a:t>Regimen</a:t>
            </a:r>
            <a:endParaRPr lang="vi-VN" dirty="0">
              <a:latin typeface="+mn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02080"/>
            <a:ext cx="1746031" cy="17460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5364073"/>
            <a:ext cx="8229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HSTS System: “Patient is fine with FAT-2, but he/she get new sick with FAT-1”</a:t>
            </a:r>
            <a:endParaRPr lang="en-US" sz="3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311415" y="4063336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FAT-2</a:t>
            </a:r>
            <a:endParaRPr 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317490" y="3149025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FAT-1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810" y="2934913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157" y="3996590"/>
            <a:ext cx="663195" cy="66319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86000" y="2928009"/>
            <a:ext cx="2647209" cy="80579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257263" y="3252702"/>
            <a:ext cx="533937" cy="252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912051" y="3099725"/>
            <a:ext cx="2749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Get 1</a:t>
            </a:r>
            <a:r>
              <a:rPr lang="en-US" sz="3200" b="1" baseline="30000" dirty="0" smtClean="0"/>
              <a:t>st</a:t>
            </a:r>
            <a:r>
              <a:rPr lang="en-US" sz="3200" b="1" dirty="0" smtClean="0"/>
              <a:t> phase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4421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3124200"/>
            <a:ext cx="2209800" cy="762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On Treating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8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New medical record for registering first time</a:t>
            </a:r>
            <a:endParaRPr lang="en" sz="1800" dirty="0"/>
          </a:p>
        </p:txBody>
      </p:sp>
      <p:sp>
        <p:nvSpPr>
          <p:cNvPr id="9" name="Shape 440"/>
          <p:cNvSpPr txBox="1"/>
          <p:nvPr/>
        </p:nvSpPr>
        <p:spPr>
          <a:xfrm>
            <a:off x="2667000" y="3238201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(Đang chữa trị)</a:t>
            </a:r>
            <a:endParaRPr lang="en" sz="1800" b="1" dirty="0"/>
          </a:p>
        </p:txBody>
      </p:sp>
      <p:sp>
        <p:nvSpPr>
          <p:cNvPr id="10" name="Shape 434"/>
          <p:cNvSpPr txBox="1"/>
          <p:nvPr/>
        </p:nvSpPr>
        <p:spPr>
          <a:xfrm>
            <a:off x="4800600" y="32766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Medical record for patient that on treating progress</a:t>
            </a:r>
            <a:endParaRPr lang="en" sz="1800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35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3124200"/>
            <a:ext cx="2209800" cy="762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On Treating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4800" y="4252500"/>
            <a:ext cx="2209800" cy="76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 illness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9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New medical record for registering first time</a:t>
            </a:r>
            <a:endParaRPr lang="en" sz="1800" dirty="0"/>
          </a:p>
        </p:txBody>
      </p:sp>
      <p:sp>
        <p:nvSpPr>
          <p:cNvPr id="10" name="Shape 440"/>
          <p:cNvSpPr txBox="1"/>
          <p:nvPr/>
        </p:nvSpPr>
        <p:spPr>
          <a:xfrm>
            <a:off x="2667000" y="3238201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(Đang chữa trị)</a:t>
            </a:r>
            <a:endParaRPr lang="en" sz="1800" b="1" dirty="0"/>
          </a:p>
        </p:txBody>
      </p:sp>
      <p:sp>
        <p:nvSpPr>
          <p:cNvPr id="11" name="Shape 440"/>
          <p:cNvSpPr txBox="1"/>
          <p:nvPr/>
        </p:nvSpPr>
        <p:spPr>
          <a:xfrm>
            <a:off x="2667000" y="43434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(Không có bệnh)</a:t>
            </a:r>
            <a:endParaRPr lang="en" sz="1800" b="1" dirty="0"/>
          </a:p>
        </p:txBody>
      </p:sp>
      <p:sp>
        <p:nvSpPr>
          <p:cNvPr id="12" name="Shape 434"/>
          <p:cNvSpPr txBox="1"/>
          <p:nvPr/>
        </p:nvSpPr>
        <p:spPr>
          <a:xfrm>
            <a:off x="4800600" y="32766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Medical record for patient that on treating progress</a:t>
            </a:r>
            <a:endParaRPr lang="en" sz="1800" dirty="0"/>
          </a:p>
        </p:txBody>
      </p:sp>
      <p:sp>
        <p:nvSpPr>
          <p:cNvPr id="13" name="Shape 434"/>
          <p:cNvSpPr txBox="1"/>
          <p:nvPr/>
        </p:nvSpPr>
        <p:spPr>
          <a:xfrm>
            <a:off x="4845001" y="43434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Patient is identified that no illness</a:t>
            </a:r>
            <a:endParaRPr lang="en" sz="180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619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Rounded Rectangle 4"/>
          <p:cNvSpPr/>
          <p:nvPr/>
        </p:nvSpPr>
        <p:spPr>
          <a:xfrm>
            <a:off x="304800" y="1981200"/>
            <a:ext cx="2209800" cy="7620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Awaiting to exam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3124200"/>
            <a:ext cx="2209800" cy="762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On Treating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4800" y="4252500"/>
            <a:ext cx="2209800" cy="76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 illness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4800" y="5410200"/>
            <a:ext cx="2209800" cy="7620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Finished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hape 440"/>
          <p:cNvSpPr txBox="1"/>
          <p:nvPr/>
        </p:nvSpPr>
        <p:spPr>
          <a:xfrm>
            <a:off x="2667000" y="20763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(Chờ khám)</a:t>
            </a:r>
            <a:endParaRPr lang="en" sz="1800" b="1" dirty="0"/>
          </a:p>
        </p:txBody>
      </p:sp>
      <p:sp>
        <p:nvSpPr>
          <p:cNvPr id="10" name="Shape 434"/>
          <p:cNvSpPr txBox="1"/>
          <p:nvPr/>
        </p:nvSpPr>
        <p:spPr>
          <a:xfrm>
            <a:off x="4756199" y="20763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New medical record for registering first time</a:t>
            </a:r>
            <a:endParaRPr lang="en" sz="1800" dirty="0"/>
          </a:p>
        </p:txBody>
      </p:sp>
      <p:sp>
        <p:nvSpPr>
          <p:cNvPr id="11" name="Shape 440"/>
          <p:cNvSpPr txBox="1"/>
          <p:nvPr/>
        </p:nvSpPr>
        <p:spPr>
          <a:xfrm>
            <a:off x="2667000" y="3238201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(Đang chữa trị)</a:t>
            </a:r>
            <a:endParaRPr lang="en" sz="1800" b="1" dirty="0"/>
          </a:p>
        </p:txBody>
      </p:sp>
      <p:sp>
        <p:nvSpPr>
          <p:cNvPr id="12" name="Shape 440"/>
          <p:cNvSpPr txBox="1"/>
          <p:nvPr/>
        </p:nvSpPr>
        <p:spPr>
          <a:xfrm>
            <a:off x="2667000" y="4343400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(Không có bệnh)</a:t>
            </a:r>
            <a:endParaRPr lang="en" sz="1800" b="1" dirty="0"/>
          </a:p>
        </p:txBody>
      </p:sp>
      <p:sp>
        <p:nvSpPr>
          <p:cNvPr id="13" name="Shape 440"/>
          <p:cNvSpPr txBox="1"/>
          <p:nvPr/>
        </p:nvSpPr>
        <p:spPr>
          <a:xfrm>
            <a:off x="2667000" y="5448599"/>
            <a:ext cx="2089199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(Hết bệnh)</a:t>
            </a:r>
            <a:endParaRPr lang="en" sz="1800" b="1" dirty="0"/>
          </a:p>
        </p:txBody>
      </p:sp>
      <p:sp>
        <p:nvSpPr>
          <p:cNvPr id="14" name="Shape 434"/>
          <p:cNvSpPr txBox="1"/>
          <p:nvPr/>
        </p:nvSpPr>
        <p:spPr>
          <a:xfrm>
            <a:off x="4800600" y="32766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Medical record for patient that on treating progress</a:t>
            </a:r>
            <a:endParaRPr lang="en" sz="1800" dirty="0"/>
          </a:p>
        </p:txBody>
      </p:sp>
      <p:sp>
        <p:nvSpPr>
          <p:cNvPr id="15" name="Shape 434"/>
          <p:cNvSpPr txBox="1"/>
          <p:nvPr/>
        </p:nvSpPr>
        <p:spPr>
          <a:xfrm>
            <a:off x="4845001" y="43434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Patient is identified that no illness</a:t>
            </a:r>
            <a:endParaRPr lang="en" sz="1800" dirty="0"/>
          </a:p>
        </p:txBody>
      </p:sp>
      <p:sp>
        <p:nvSpPr>
          <p:cNvPr id="16" name="Shape 434"/>
          <p:cNvSpPr txBox="1"/>
          <p:nvPr/>
        </p:nvSpPr>
        <p:spPr>
          <a:xfrm>
            <a:off x="4800600" y="5410200"/>
            <a:ext cx="4197000" cy="57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Patient is fine with illness.</a:t>
            </a:r>
            <a:endParaRPr lang="en" sz="1800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638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5" y="1600201"/>
            <a:ext cx="8391000" cy="48006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603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1" y="1524000"/>
            <a:ext cx="8723809" cy="532380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9105490" cy="12192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vi-VN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Medical </a:t>
            </a:r>
            <a:r>
              <a:rPr lang="en-US" b="1" kern="0" smtClean="0">
                <a:solidFill>
                  <a:srgbClr val="00B050"/>
                </a:solidFill>
                <a:latin typeface="Calibri" panose="020F0502020204030204" pitchFamily="34" charset="0"/>
                <a:cs typeface="Arial"/>
              </a:rPr>
              <a:t>Record</a:t>
            </a:r>
            <a:endParaRPr lang="vi-VN" b="1" kern="0" dirty="0">
              <a:solidFill>
                <a:srgbClr val="00B050"/>
              </a:solidFill>
              <a:latin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087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Words>2050</Words>
  <Application>Microsoft Office PowerPoint</Application>
  <PresentationFormat>On-screen Show (4:3)</PresentationFormat>
  <Paragraphs>406</Paragraphs>
  <Slides>44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Appointment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Regimen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Support Tracking System</dc:title>
  <dc:creator>Man Huynh Khuong</dc:creator>
  <cp:lastModifiedBy>dangquantran</cp:lastModifiedBy>
  <cp:revision>431</cp:revision>
  <dcterms:modified xsi:type="dcterms:W3CDTF">2015-12-10T21:33:22Z</dcterms:modified>
</cp:coreProperties>
</file>